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95297bf13064331_0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g795297bf1306433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95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3b34b8a625_3_113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23b34b8a625_3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95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3b34b8a625_3_63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23b34b8a625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b34b8a625_3_48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23b34b8a625_3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95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3b34b8a625_3_128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3b34b8a625_3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95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1ea8dff17a_0_109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1ea8dff17a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95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1ea8dff17a_0_115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21ea8dff17a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95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ea8dff17a_1_326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21ea8dff17a_1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ea8dff17a_1_360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21ea8dff17a_1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95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b34b8a625_3_85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23b34b8a625_3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95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1ea8dff17a_0_88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21ea8dff17a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95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1ea8dff17a_1_272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21ea8dff17a_1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95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ea8dff17a_0_71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21ea8dff17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95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ea8dff17a_0_7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1ea8dff17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95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3b34b8a625_3_20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23b34b8a625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95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ea8dff17a_0_103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21ea8dff17a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95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ea8dff17a_0_97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21ea8dff17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95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3b34b8a625_3_94:notes"/>
          <p:cNvSpPr txBox="1">
            <a:spLocks noGrp="1"/>
          </p:cNvSpPr>
          <p:nvPr>
            <p:ph type="body" idx="1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23b34b8a625_3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6" y="685795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3390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hyperlink" Target="http://drive.google.com/file/d/1QUCIgMTu8v7PtHIOZldWTTi5sXpw57YD/view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4550" y="1588388"/>
            <a:ext cx="8997000" cy="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Fake News Detection</a:t>
            </a:r>
            <a:endParaRPr sz="3600" b="1" i="0" u="none" strike="noStrike" cap="none"/>
          </a:p>
        </p:txBody>
      </p:sp>
      <p:sp>
        <p:nvSpPr>
          <p:cNvPr id="58" name="Google Shape;58;p14"/>
          <p:cNvSpPr/>
          <p:nvPr/>
        </p:nvSpPr>
        <p:spPr>
          <a:xfrm>
            <a:off x="904200" y="2635469"/>
            <a:ext cx="7335600" cy="1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Srujan Nagothu(16341576)</a:t>
            </a:r>
            <a:endParaRPr sz="1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Kishore Yellu(16326617)</a:t>
            </a:r>
            <a:endParaRPr sz="1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Namuun Lkhagvadorj (16338829)</a:t>
            </a:r>
            <a:endParaRPr sz="1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Sai Pradeep Reddy Kukunooru(16336381)</a:t>
            </a:r>
            <a:endParaRPr sz="27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None/>
            </a:pPr>
            <a:endParaRPr sz="15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137150" y="3991705"/>
            <a:ext cx="87318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None/>
            </a:pPr>
            <a:r>
              <a:rPr lang="en" sz="1600"/>
              <a:t>CS5530 - Principle of Data Science</a:t>
            </a: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3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1316675" y="579750"/>
            <a:ext cx="67101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265575" y="406925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sz="2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900" y="673525"/>
            <a:ext cx="3709074" cy="361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642925" y="1078650"/>
            <a:ext cx="41421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262626"/>
                </a:solidFill>
              </a:rPr>
              <a:t>After getting the tokenized data, it will be given as an input for modelling.</a:t>
            </a:r>
            <a:endParaRPr>
              <a:solidFill>
                <a:srgbClr val="262626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262626"/>
                </a:solidFill>
              </a:rPr>
              <a:t>Initially we performed some comparative analysis using some modelling techniques and we came up with Sequential modelling.</a:t>
            </a:r>
            <a:endParaRPr>
              <a:solidFill>
                <a:srgbClr val="262626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262626"/>
                </a:solidFill>
              </a:rPr>
              <a:t>In the model we have used LSTM networks t</a:t>
            </a:r>
            <a:r>
              <a:rPr lang="en">
                <a:solidFill>
                  <a:srgbClr val="374151"/>
                </a:solidFill>
              </a:rPr>
              <a:t>o capture long-term dependencies in text data</a:t>
            </a:r>
            <a:r>
              <a:rPr lang="en">
                <a:solidFill>
                  <a:srgbClr val="262626"/>
                </a:solidFill>
              </a:rPr>
              <a:t>.</a:t>
            </a:r>
            <a:endParaRPr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1316675" y="579750"/>
            <a:ext cx="67101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238775" y="5797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Model Testing</a:t>
            </a:r>
            <a:endParaRPr sz="2500" b="1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1058175" y="1074925"/>
            <a:ext cx="6848400" cy="2171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500" dirty="0">
                <a:solidFill>
                  <a:srgbClr val="262626"/>
                </a:solidFill>
              </a:rPr>
              <a:t>70-30 training and testing data split on feature extracted data.</a:t>
            </a:r>
            <a:endParaRPr sz="1500" dirty="0">
              <a:solidFill>
                <a:srgbClr val="262626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 dirty="0">
                <a:solidFill>
                  <a:srgbClr val="262626"/>
                </a:solidFill>
              </a:rPr>
              <a:t>We are using a reliable source to test our model for fake news detection.</a:t>
            </a:r>
            <a:endParaRPr sz="1500" dirty="0">
              <a:solidFill>
                <a:srgbClr val="262626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 dirty="0">
                <a:solidFill>
                  <a:srgbClr val="262626"/>
                </a:solidFill>
              </a:rPr>
              <a:t>We are getting an accuracy of 94.24%.</a:t>
            </a:r>
            <a:endParaRPr sz="1500" dirty="0">
              <a:solidFill>
                <a:srgbClr val="262626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 dirty="0">
                <a:solidFill>
                  <a:srgbClr val="262626"/>
                </a:solidFill>
              </a:rPr>
              <a:t>To test some samples, we developed a function that used to perform prediction on the input data.</a:t>
            </a:r>
            <a:endParaRPr sz="1500" dirty="0">
              <a:solidFill>
                <a:srgbClr val="262626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 dirty="0">
                <a:solidFill>
                  <a:srgbClr val="262626"/>
                </a:solidFill>
              </a:rPr>
              <a:t>To test our model, we can make up news that we know is fake and use it as a predictor.</a:t>
            </a:r>
            <a:endParaRPr sz="1500" dirty="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1316675" y="692775"/>
            <a:ext cx="67101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265575" y="406925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2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0225" y="830313"/>
            <a:ext cx="3892575" cy="31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537550" y="1039488"/>
            <a:ext cx="32301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Char char="●"/>
            </a:pPr>
            <a:r>
              <a:rPr lang="en" sz="1600">
                <a:solidFill>
                  <a:srgbClr val="262626"/>
                </a:solidFill>
              </a:rPr>
              <a:t>Confusion matrix</a:t>
            </a:r>
            <a:endParaRPr sz="1600">
              <a:solidFill>
                <a:srgbClr val="262626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●"/>
            </a:pPr>
            <a:r>
              <a:rPr lang="en" sz="1600">
                <a:solidFill>
                  <a:srgbClr val="262626"/>
                </a:solidFill>
              </a:rPr>
              <a:t>Training and testing accuracy</a:t>
            </a:r>
            <a:endParaRPr sz="1600">
              <a:solidFill>
                <a:srgbClr val="262626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●"/>
            </a:pPr>
            <a:r>
              <a:rPr lang="en" sz="1600">
                <a:solidFill>
                  <a:srgbClr val="262626"/>
                </a:solidFill>
              </a:rPr>
              <a:t>Since this is a binary classification, we use accuracy as the main metric.</a:t>
            </a:r>
            <a:endParaRPr sz="1600">
              <a:solidFill>
                <a:srgbClr val="262626"/>
              </a:solidFill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8975" y="2994551"/>
            <a:ext cx="2844676" cy="9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265575" y="406925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Analysis of Results</a:t>
            </a:r>
            <a:endParaRPr sz="2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550975" y="793625"/>
            <a:ext cx="8375400" cy="22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730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700"/>
              <a:buChar char="●"/>
            </a:pPr>
            <a:endParaRPr sz="700">
              <a:solidFill>
                <a:srgbClr val="262626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262626"/>
                </a:solidFill>
              </a:rPr>
              <a:t>We see that our model is performing with a good accuracy and is accurately predicting real and fake news.</a:t>
            </a:r>
            <a:endParaRPr>
              <a:solidFill>
                <a:srgbClr val="262626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262626"/>
                </a:solidFill>
              </a:rPr>
              <a:t>False positive and False negative values are also not very high, which means our model is effectively training and is able classify data correctly.</a:t>
            </a:r>
            <a:endParaRPr>
              <a:solidFill>
                <a:srgbClr val="262626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262626"/>
                </a:solidFill>
              </a:rPr>
              <a:t>But we are still able to find some misclassification which can be eliminated.</a:t>
            </a:r>
            <a:endParaRPr>
              <a:solidFill>
                <a:srgbClr val="262626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7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7"/>
          <p:cNvSpPr/>
          <p:nvPr/>
        </p:nvSpPr>
        <p:spPr>
          <a:xfrm>
            <a:off x="1336100" y="793625"/>
            <a:ext cx="67101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1225" y="1132700"/>
            <a:ext cx="5134373" cy="2520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/>
          <p:nvPr/>
        </p:nvSpPr>
        <p:spPr>
          <a:xfrm>
            <a:off x="238775" y="5797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Developing Web Application</a:t>
            </a:r>
            <a:endParaRPr sz="2500" b="1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731525" y="1132700"/>
            <a:ext cx="27549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developed web application by using Streamlit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Streamlit is open-source app framework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By using Streamlit, we can build app by writing few lengths of code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is python based library, specifically designed for machine learning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8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1336100" y="793625"/>
            <a:ext cx="67101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100" y="880050"/>
            <a:ext cx="6970962" cy="338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/>
          <p:nvPr/>
        </p:nvSpPr>
        <p:spPr>
          <a:xfrm>
            <a:off x="238775" y="5797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Developing Web Application</a:t>
            </a:r>
            <a:endParaRPr sz="2500" b="1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660150" y="1293450"/>
            <a:ext cx="200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9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9"/>
          <p:cNvSpPr/>
          <p:nvPr/>
        </p:nvSpPr>
        <p:spPr>
          <a:xfrm>
            <a:off x="1316675" y="692775"/>
            <a:ext cx="67101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29"/>
          <p:cNvSpPr/>
          <p:nvPr/>
        </p:nvSpPr>
        <p:spPr>
          <a:xfrm>
            <a:off x="265575" y="406925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		       Demo of Application</a:t>
            </a:r>
            <a:endParaRPr sz="25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1069450" y="1451375"/>
            <a:ext cx="703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211" name="Google Shape;211;p29" title="PDS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175" y="857250"/>
            <a:ext cx="841227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0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0"/>
          <p:cNvSpPr/>
          <p:nvPr/>
        </p:nvSpPr>
        <p:spPr>
          <a:xfrm>
            <a:off x="1216350" y="1250650"/>
            <a:ext cx="6710100" cy="31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marR="0" lvl="0" indent="-3619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❖"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Enhancement (Our dataset is based US news)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❖"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Enhancement 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19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❖"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 Enhancement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30"/>
          <p:cNvSpPr/>
          <p:nvPr/>
        </p:nvSpPr>
        <p:spPr>
          <a:xfrm>
            <a:off x="265575" y="4674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Future Enhancement</a:t>
            </a:r>
            <a:endParaRPr sz="2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457200" y="969650"/>
            <a:ext cx="8375400" cy="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rgbClr val="262626"/>
              </a:solidFill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1751175" y="1098650"/>
            <a:ext cx="58485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             Thank You</a:t>
            </a:r>
            <a:endParaRPr sz="3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547975" y="1150400"/>
            <a:ext cx="3651000" cy="30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Dealing with fake news is a big problem in the fast-paced information spreading social media. </a:t>
            </a:r>
            <a:endParaRPr sz="1500">
              <a:solidFill>
                <a:schemeClr val="dk1"/>
              </a:solidFill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Proliferation of fake news may have a huge impact on society, as it causes social wars and permanent breakage of the bonds established among people.</a:t>
            </a:r>
            <a:endParaRPr sz="1500">
              <a:solidFill>
                <a:schemeClr val="dk1"/>
              </a:solidFill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According to the statistic made by Pew Research Center 2021, 67% of adults in USA get news from social media.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676825" y="604138"/>
            <a:ext cx="6757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endParaRPr sz="2500" b="1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525" y="1513101"/>
            <a:ext cx="3732674" cy="23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1316675" y="579750"/>
            <a:ext cx="67101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2738" y="1071388"/>
            <a:ext cx="3739374" cy="34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787725" y="406588"/>
            <a:ext cx="6757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Steps to create fake news detection model</a:t>
            </a:r>
            <a:endParaRPr sz="2200" b="1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095" y="1150400"/>
            <a:ext cx="2808355" cy="28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0650" y="1071411"/>
            <a:ext cx="2808350" cy="2891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/>
          <p:nvPr/>
        </p:nvSpPr>
        <p:spPr>
          <a:xfrm>
            <a:off x="731525" y="354425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Data Collection &amp; Analysis</a:t>
            </a:r>
            <a:endParaRPr sz="2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1316675" y="354425"/>
            <a:ext cx="67101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525" y="1092525"/>
            <a:ext cx="3706525" cy="30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5273150" y="940500"/>
            <a:ext cx="29535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Dataset</a:t>
            </a:r>
            <a:endParaRPr sz="17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600"/>
              <a:buChar char="●"/>
            </a:pPr>
            <a:r>
              <a:rPr lang="en" sz="1600" b="1">
                <a:solidFill>
                  <a:srgbClr val="1155CC"/>
                </a:solidFill>
              </a:rPr>
              <a:t>Real data - 21,417 rows</a:t>
            </a:r>
            <a:endParaRPr sz="1600" b="1">
              <a:solidFill>
                <a:srgbClr val="1155CC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Char char="●"/>
            </a:pPr>
            <a:r>
              <a:rPr lang="en" sz="1600" b="1">
                <a:solidFill>
                  <a:srgbClr val="FF9900"/>
                </a:solidFill>
              </a:rPr>
              <a:t>Fake data - 23,481 rows</a:t>
            </a:r>
            <a:endParaRPr sz="1600" b="1">
              <a:solidFill>
                <a:srgbClr val="FF9900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5">
            <a:alphaModFix/>
          </a:blip>
          <a:srcRect l="1740" r="-1740"/>
          <a:stretch/>
        </p:blipFill>
        <p:spPr>
          <a:xfrm>
            <a:off x="5273150" y="1879500"/>
            <a:ext cx="3479425" cy="20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4690746" y="858600"/>
            <a:ext cx="4453200" cy="29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525" y="1202000"/>
            <a:ext cx="4138875" cy="28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/>
          <p:nvPr/>
        </p:nvSpPr>
        <p:spPr>
          <a:xfrm>
            <a:off x="731525" y="354425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Data Collection &amp; Analysis</a:t>
            </a:r>
            <a:endParaRPr sz="2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0750" y="1250650"/>
            <a:ext cx="4199876" cy="31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575975" y="193050"/>
            <a:ext cx="4932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500" b="1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Data Cleaning &amp; Pre-processing</a:t>
            </a:r>
            <a:endParaRPr sz="2500" b="1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633350" y="1132700"/>
            <a:ext cx="3645900" cy="2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500"/>
              <a:buChar char="●"/>
            </a:pPr>
            <a:r>
              <a:rPr lang="en" sz="1500">
                <a:solidFill>
                  <a:srgbClr val="262626"/>
                </a:solidFill>
              </a:rPr>
              <a:t>Null values in the data set.</a:t>
            </a:r>
            <a:endParaRPr sz="1500">
              <a:solidFill>
                <a:srgbClr val="262626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Char char="●"/>
            </a:pPr>
            <a:r>
              <a:rPr lang="en" sz="1500">
                <a:solidFill>
                  <a:srgbClr val="262626"/>
                </a:solidFill>
              </a:rPr>
              <a:t>Patterns found in raw data</a:t>
            </a:r>
            <a:endParaRPr sz="1500">
              <a:solidFill>
                <a:srgbClr val="262626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Char char="○"/>
            </a:pPr>
            <a:r>
              <a:rPr lang="en" sz="1500">
                <a:solidFill>
                  <a:srgbClr val="262626"/>
                </a:solidFill>
              </a:rPr>
              <a:t>Stop word removal</a:t>
            </a:r>
            <a:endParaRPr sz="1500">
              <a:solidFill>
                <a:srgbClr val="262626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Char char="●"/>
            </a:pPr>
            <a:r>
              <a:rPr lang="en" sz="1500">
                <a:solidFill>
                  <a:srgbClr val="262626"/>
                </a:solidFill>
              </a:rPr>
              <a:t>Combining of both data sets</a:t>
            </a:r>
            <a:endParaRPr sz="1500">
              <a:solidFill>
                <a:srgbClr val="262626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Char char="●"/>
            </a:pPr>
            <a:r>
              <a:rPr lang="en" sz="1500">
                <a:solidFill>
                  <a:srgbClr val="262626"/>
                </a:solidFill>
              </a:rPr>
              <a:t>Introducing label in the data to classify the data.</a:t>
            </a:r>
            <a:endParaRPr sz="1500">
              <a:solidFill>
                <a:srgbClr val="262626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Char char="●"/>
            </a:pPr>
            <a:r>
              <a:rPr lang="en" sz="1500">
                <a:solidFill>
                  <a:srgbClr val="262626"/>
                </a:solidFill>
              </a:rPr>
              <a:t>Decision on what features/ columns of data to choose for training and testing the model</a:t>
            </a:r>
            <a:endParaRPr sz="1500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4">
            <a:alphaModFix/>
          </a:blip>
          <a:srcRect r="30728" b="-4558"/>
          <a:stretch/>
        </p:blipFill>
        <p:spPr>
          <a:xfrm>
            <a:off x="4279189" y="704075"/>
            <a:ext cx="4725760" cy="24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4625" y="3027375"/>
            <a:ext cx="4227300" cy="172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1336100" y="793625"/>
            <a:ext cx="67101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525" y="1513412"/>
            <a:ext cx="3843599" cy="194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8700" y="1537863"/>
            <a:ext cx="3746907" cy="18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/>
          <p:nvPr/>
        </p:nvSpPr>
        <p:spPr>
          <a:xfrm>
            <a:off x="265575" y="406925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WordCloud</a:t>
            </a:r>
            <a:endParaRPr sz="2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2675" y="830382"/>
            <a:ext cx="921566" cy="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8600" y="735688"/>
            <a:ext cx="1057339" cy="6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4731625" y="793625"/>
            <a:ext cx="33147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4">
            <a:alphaModFix/>
          </a:blip>
          <a:srcRect l="1068" t="2789"/>
          <a:stretch/>
        </p:blipFill>
        <p:spPr>
          <a:xfrm>
            <a:off x="106400" y="931675"/>
            <a:ext cx="4153076" cy="34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/>
          <p:nvPr/>
        </p:nvSpPr>
        <p:spPr>
          <a:xfrm>
            <a:off x="457200" y="273725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Most common words</a:t>
            </a:r>
            <a:endParaRPr sz="2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4951" y="1316363"/>
            <a:ext cx="1556326" cy="10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3334125" y="579750"/>
            <a:ext cx="3152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Top 100 Most common Words in Real and Fake News Articles </a:t>
            </a:r>
            <a:endParaRPr sz="700"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6">
            <a:alphaModFix/>
          </a:blip>
          <a:srcRect l="1176" t="2742"/>
          <a:stretch/>
        </p:blipFill>
        <p:spPr>
          <a:xfrm>
            <a:off x="4359925" y="912800"/>
            <a:ext cx="4631149" cy="34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7225" y="1493925"/>
            <a:ext cx="1571175" cy="9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1316675" y="692775"/>
            <a:ext cx="6710100" cy="3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265575" y="406925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Modeling preprocess steps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202250" y="692775"/>
            <a:ext cx="53733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●"/>
            </a:pPr>
            <a:r>
              <a:rPr lang="en">
                <a:solidFill>
                  <a:srgbClr val="262626"/>
                </a:solidFill>
              </a:rPr>
              <a:t>One of the most important steps before modeling while working with text type of data is </a:t>
            </a:r>
            <a:r>
              <a:rPr lang="en" b="1">
                <a:solidFill>
                  <a:srgbClr val="262626"/>
                </a:solidFill>
              </a:rPr>
              <a:t>Tokenization</a:t>
            </a:r>
            <a:r>
              <a:rPr lang="en">
                <a:solidFill>
                  <a:srgbClr val="262626"/>
                </a:solidFill>
              </a:rPr>
              <a:t>.</a:t>
            </a:r>
            <a:endParaRPr>
              <a:solidFill>
                <a:srgbClr val="262626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Char char="●"/>
            </a:pPr>
            <a:r>
              <a:rPr lang="en">
                <a:solidFill>
                  <a:srgbClr val="262626"/>
                </a:solidFill>
              </a:rPr>
              <a:t>Never give up → never-give-up (Tokenization)</a:t>
            </a:r>
            <a:endParaRPr>
              <a:solidFill>
                <a:srgbClr val="262626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Char char="●"/>
            </a:pPr>
            <a:r>
              <a:rPr lang="en">
                <a:solidFill>
                  <a:srgbClr val="262626"/>
                </a:solidFill>
              </a:rPr>
              <a:t>After converting into token, the next important step is to perform </a:t>
            </a:r>
            <a:r>
              <a:rPr lang="en">
                <a:solidFill>
                  <a:srgbClr val="374151"/>
                </a:solidFill>
              </a:rPr>
              <a:t>padding on the tokenized sequences to ensure that all the sequences have the same length before loading into the model.</a:t>
            </a:r>
            <a:endParaRPr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62626"/>
              </a:solidFill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4050" y="318250"/>
            <a:ext cx="3102775" cy="42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4725" y="2640550"/>
            <a:ext cx="4053151" cy="183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532</Words>
  <Application>Microsoft Office PowerPoint</Application>
  <PresentationFormat>On-screen Show (16:9)</PresentationFormat>
  <Paragraphs>68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sai aravind ambati</cp:lastModifiedBy>
  <cp:revision>2</cp:revision>
  <dcterms:modified xsi:type="dcterms:W3CDTF">2023-05-08T02:10:59Z</dcterms:modified>
</cp:coreProperties>
</file>